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401" r:id="rId3"/>
    <p:sldId id="343" r:id="rId4"/>
    <p:sldId id="403" r:id="rId5"/>
    <p:sldId id="406" r:id="rId6"/>
    <p:sldId id="393" r:id="rId7"/>
    <p:sldId id="404" r:id="rId8"/>
    <p:sldId id="407" r:id="rId9"/>
    <p:sldId id="398" r:id="rId10"/>
    <p:sldId id="395" r:id="rId11"/>
    <p:sldId id="405" r:id="rId12"/>
    <p:sldId id="408" r:id="rId13"/>
    <p:sldId id="409" r:id="rId14"/>
    <p:sldId id="402" r:id="rId1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/>
    <p:restoredTop sz="72248" autoAdjust="0"/>
  </p:normalViewPr>
  <p:slideViewPr>
    <p:cSldViewPr snapToGrid="0" snapToObjects="1">
      <p:cViewPr varScale="1">
        <p:scale>
          <a:sx n="94" d="100"/>
          <a:sy n="94" d="100"/>
        </p:scale>
        <p:origin x="1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D3CB555-78B0-45F9-A9AE-9985842A0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8D9984C-82C8-4417-81C8-E0A89C3AF5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BABA2D-CED1-4BC0-A9DD-DD8D4683F77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11ED86-71F4-42D8-BDE2-0412D17853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EF704A7-C2CF-4BCE-9E63-F594CDFDCE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0CF011-30B9-4737-8B25-092724F77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38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Lucida Sans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Lucida Sans Regular" charset="0"/>
              </a:defRPr>
            </a:lvl1pPr>
          </a:lstStyle>
          <a:p>
            <a:fld id="{3A5D95D9-D084-1B4D-A427-A22B516333A5}" type="datetimeFigureOut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Lucida Sans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8"/>
            <a:ext cx="297180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Lucida Sans Regular" charset="0"/>
              </a:defRPr>
            </a:lvl1pPr>
          </a:lstStyle>
          <a:p>
            <a:fld id="{AD211F15-F366-6145-B0C7-886B9DFCFE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8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ucida Sans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ucida Sans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ucida Sans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ucida Sans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ucida Sans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11F15-F366-6145-B0C7-886B9DFCFE8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01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71% prevalence of focal lesion in paper sample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11F15-F366-6145-B0C7-886B9DFCFE8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52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11F15-F366-6145-B0C7-886B9DFCFE8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50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11F15-F366-6145-B0C7-886B9DFCFE8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5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5600" y="708025"/>
            <a:ext cx="6299200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848AA-48AE-4E8E-8C55-9F29336D7DA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77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824" y="889307"/>
            <a:ext cx="9674352" cy="82296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50000"/>
              </a:lnSpc>
              <a:defRPr sz="4400" b="1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24" y="1712267"/>
            <a:ext cx="9674352" cy="2743200"/>
          </a:xfr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3600" i="0">
                <a:latin typeface="Lucida Sans" panose="020B0602030504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258824" y="4455467"/>
            <a:ext cx="9674352" cy="18288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3600" i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230086"/>
            <a:ext cx="10091651" cy="1555411"/>
          </a:xfrm>
          <a:prstGeom prst="rect">
            <a:avLst/>
          </a:prstGeom>
        </p:spPr>
        <p:txBody>
          <a:bodyPr anchor="ctr"/>
          <a:lstStyle>
            <a:lvl1pPr algn="ctr">
              <a:defRPr sz="4000" b="1"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3011034"/>
            <a:ext cx="1009165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9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230086"/>
            <a:ext cx="10515600" cy="1555411"/>
          </a:xfrm>
          <a:prstGeom prst="rect">
            <a:avLst/>
          </a:prstGeom>
        </p:spPr>
        <p:txBody>
          <a:bodyPr anchor="ctr"/>
          <a:lstStyle>
            <a:lvl1pPr algn="ctr">
              <a:defRPr sz="4000" b="1"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01103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824" y="889307"/>
            <a:ext cx="9674352" cy="82296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50000"/>
              </a:lnSpc>
              <a:defRPr sz="4400" b="1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24" y="1712267"/>
            <a:ext cx="9674352" cy="2743200"/>
          </a:xfr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3600" i="0">
                <a:latin typeface="Lucida Sans" panose="020B0602030504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258824" y="4455467"/>
            <a:ext cx="9674352" cy="1828800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3600" i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0" i="0">
                <a:latin typeface="Lucida Sans Regular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Lucida Sans Regular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723" y="798973"/>
            <a:ext cx="3234600" cy="224711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 i="0">
                <a:latin typeface="Lucida Sans Regular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2208" y="798974"/>
            <a:ext cx="5104237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8723" y="3205493"/>
            <a:ext cx="3236492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94C2-F9F4-3940-BA03-B829B36E635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78276-D719-BE4B-9945-0FA42648A7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2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879568"/>
            <a:ext cx="9674352" cy="822960"/>
          </a:xfrm>
          <a:prstGeom prst="rect">
            <a:avLst/>
          </a:prstGeom>
        </p:spPr>
        <p:txBody>
          <a:bodyPr anchor="ctr"/>
          <a:lstStyle>
            <a:lvl1pPr algn="ctr">
              <a:defRPr sz="4400" b="1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02529"/>
            <a:ext cx="9674352" cy="4059936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 u="none">
                <a:solidFill>
                  <a:schemeClr val="tx1"/>
                </a:solidFill>
                <a:latin typeface="Lucida Sans" panose="020B06020305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880950"/>
            <a:ext cx="9674352" cy="822960"/>
          </a:xfrm>
          <a:prstGeom prst="rect">
            <a:avLst/>
          </a:prstGeom>
        </p:spPr>
        <p:txBody>
          <a:bodyPr anchor="ctr"/>
          <a:lstStyle>
            <a:lvl1pPr algn="ctr">
              <a:defRPr sz="4400" b="1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03910"/>
            <a:ext cx="9674352" cy="4059936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tx1"/>
                </a:solidFill>
                <a:latin typeface="Lucida Sans" panose="020B06020305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878702"/>
            <a:ext cx="9674352" cy="822960"/>
          </a:xfrm>
          <a:prstGeom prst="rect">
            <a:avLst/>
          </a:prstGeom>
        </p:spPr>
        <p:txBody>
          <a:bodyPr anchor="ctr"/>
          <a:lstStyle>
            <a:lvl1pPr marL="0" algn="l">
              <a:lnSpc>
                <a:spcPct val="150000"/>
              </a:lnSpc>
              <a:defRPr sz="4400" b="1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01662"/>
            <a:ext cx="9674352" cy="4056440"/>
          </a:xfrm>
        </p:spPr>
        <p:txBody>
          <a:bodyPr/>
          <a:lstStyle>
            <a:lvl1pPr marL="457200" indent="-457200">
              <a:lnSpc>
                <a:spcPct val="150000"/>
              </a:lnSpc>
              <a:buFont typeface="+mj-lt"/>
              <a:buAutoNum type="arabicPeriod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1837"/>
            <a:ext cx="10515600" cy="822960"/>
          </a:xfrm>
          <a:prstGeom prst="rect">
            <a:avLst/>
          </a:prstGeom>
        </p:spPr>
        <p:txBody>
          <a:bodyPr anchor="ctr"/>
          <a:lstStyle>
            <a:lvl1pPr algn="ctr">
              <a:defRPr sz="4400" b="0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14797"/>
            <a:ext cx="9674352" cy="4059936"/>
          </a:xfrm>
        </p:spPr>
        <p:txBody>
          <a:bodyPr/>
          <a:lstStyle>
            <a:lvl1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881149"/>
            <a:ext cx="9674352" cy="822960"/>
          </a:xfrm>
          <a:prstGeom prst="rect">
            <a:avLst/>
          </a:prstGeom>
        </p:spPr>
        <p:txBody>
          <a:bodyPr anchor="ctr"/>
          <a:lstStyle>
            <a:lvl1pPr algn="l">
              <a:defRPr sz="4400" b="0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04109"/>
            <a:ext cx="9674352" cy="405993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879880"/>
            <a:ext cx="9674352" cy="822960"/>
          </a:xfrm>
          <a:prstGeom prst="rect">
            <a:avLst/>
          </a:prstGeom>
        </p:spPr>
        <p:txBody>
          <a:bodyPr anchor="ctr"/>
          <a:lstStyle>
            <a:lvl1pPr algn="l">
              <a:defRPr sz="4000" b="0">
                <a:latin typeface="Lucida Sans" panose="020B0602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02840"/>
            <a:ext cx="9674352" cy="4059936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872638"/>
            <a:ext cx="9674352" cy="822960"/>
          </a:xfrm>
          <a:prstGeom prst="rect">
            <a:avLst/>
          </a:prstGeom>
        </p:spPr>
        <p:txBody>
          <a:bodyPr anchor="ctr"/>
          <a:lstStyle>
            <a:lvl1pPr algn="l">
              <a:defRPr sz="4000" b="0"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824" y="1753787"/>
            <a:ext cx="9674352" cy="4059936"/>
          </a:xfrm>
        </p:spPr>
        <p:txBody>
          <a:bodyPr/>
          <a:lstStyle>
            <a:lvl1pPr marL="457200" indent="-457200">
              <a:lnSpc>
                <a:spcPct val="150000"/>
              </a:lnSpc>
              <a:buFont typeface="+mj-lt"/>
              <a:buAutoNum type="arabicPeriod"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58824" y="5043068"/>
            <a:ext cx="9674352" cy="822960"/>
          </a:xfrm>
        </p:spPr>
        <p:txBody>
          <a:bodyPr/>
          <a:lstStyle>
            <a:lvl1pPr marL="0" indent="0" algn="ctr">
              <a:buNone/>
              <a:defRPr sz="2400" u="sng">
                <a:solidFill>
                  <a:srgbClr val="0000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Presenter’s email or contact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E4F1-759B-4E4A-A4E3-773C336ABC1A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2CC1E-17BA-6549-B733-B38AC8EED56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983132"/>
            <a:ext cx="10515600" cy="4059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>
                <a:latin typeface="Lucida Sans" panose="020B0602030504020204" pitchFamily="34" charset="0"/>
                <a:cs typeface="Arial" panose="020B0604020202020204" pitchFamily="34" charset="0"/>
              </a:rPr>
              <a:t>Questions?</a:t>
            </a:r>
          </a:p>
          <a:p>
            <a:pPr algn="ctr">
              <a:lnSpc>
                <a:spcPct val="150000"/>
              </a:lnSpc>
            </a:pPr>
            <a:endParaRPr lang="en-US" sz="4400" dirty="0">
              <a:latin typeface="Lucida Sans" panose="020B0602030504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>
                <a:latin typeface="Lucida Sans" panose="020B0602030504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Lucida Sans Regular" charset="0"/>
              </a:defRPr>
            </a:lvl1pPr>
          </a:lstStyle>
          <a:p>
            <a:fld id="{6326E4F1-759B-4E4A-A4E3-773C336ABC1A}" type="datetimeFigureOut">
              <a:rPr lang="en-US" smtClean="0"/>
              <a:pPr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Lucida Sans Regular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Lucida Sans Regular" charset="0"/>
              </a:defRPr>
            </a:lvl1pPr>
          </a:lstStyle>
          <a:p>
            <a:fld id="{DA12CC1E-17BA-6549-B733-B38AC8EED56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61" y="67017"/>
            <a:ext cx="10317079" cy="86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7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ucida Sans" panose="020B0602030504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ucida Sans" panose="020B0602030504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ucida Sans" panose="020B0602030504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Sans" panose="020B0602030504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ucida Sans" panose="020B0602030504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430" y="1978148"/>
            <a:ext cx="9683262" cy="1773237"/>
          </a:xfrm>
        </p:spPr>
        <p:txBody>
          <a:bodyPr/>
          <a:lstStyle/>
          <a:p>
            <a:r>
              <a:rPr lang="en-US" sz="3600" dirty="0">
                <a:latin typeface="Lucida Sans" panose="020B0602030504020204" pitchFamily="34" charset="0"/>
                <a:ea typeface="Lucida Grande" charset="0"/>
                <a:cs typeface="Lucida Grande" charset="0"/>
              </a:rPr>
              <a:t>Assessing Validity and Reliability in Diagnostic and Screening Tests: Session 2</a:t>
            </a:r>
            <a:endParaRPr lang="en-US" dirty="0">
              <a:latin typeface="Lucida Sans" panose="020B0602030504020204" pitchFamily="34" charset="0"/>
              <a:ea typeface="Lucida Grande" charset="0"/>
              <a:cs typeface="Lucida Grand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30" y="4561620"/>
            <a:ext cx="9144000" cy="131599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Patricia Butterfield &amp; Naomi </a:t>
            </a:r>
            <a:r>
              <a:rPr lang="en-US" sz="2800" dirty="0" err="1">
                <a:solidFill>
                  <a:srgbClr val="C00000"/>
                </a:solidFill>
              </a:rPr>
              <a:t>Chaytor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October 18</a:t>
            </a:r>
            <a:r>
              <a:rPr lang="en-US" sz="2800" baseline="30000" dirty="0">
                <a:solidFill>
                  <a:srgbClr val="C00000"/>
                </a:solidFill>
              </a:rPr>
              <a:t>th</a:t>
            </a:r>
            <a:r>
              <a:rPr lang="en-US" sz="2800" dirty="0">
                <a:solidFill>
                  <a:srgbClr val="C00000"/>
                </a:solidFill>
              </a:rPr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2135083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7DA03-3479-4040-B5F4-EB38F90DF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6645"/>
            <a:ext cx="10515600" cy="794043"/>
          </a:xfrm>
        </p:spPr>
        <p:txBody>
          <a:bodyPr/>
          <a:lstStyle/>
          <a:p>
            <a:r>
              <a:rPr lang="en-US" dirty="0"/>
              <a:t>Half the groups (1% prevalence):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2C953CB3-75BE-400B-A19F-84AC1B22DF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342577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758171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2177692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6090851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26192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Focal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62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Abnormal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25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2846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21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699200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xmlns="" id="{1CCC61A6-07FE-404C-A9CB-B50B999044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532912"/>
              </p:ext>
            </p:extLst>
          </p:nvPr>
        </p:nvGraphicFramePr>
        <p:xfrm>
          <a:off x="838200" y="4374996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758171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2177692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6090851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26192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Focal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62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Abnormal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25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21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699200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xmlns="" id="{159C4675-7339-4F1C-8B55-237B0AD0B880}"/>
              </a:ext>
            </a:extLst>
          </p:cNvPr>
          <p:cNvSpPr txBox="1">
            <a:spLocks/>
          </p:cNvSpPr>
          <p:nvPr/>
        </p:nvSpPr>
        <p:spPr>
          <a:xfrm>
            <a:off x="834501" y="3443922"/>
            <a:ext cx="10515600" cy="7940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Lucida Sans Regular" charset="0"/>
                <a:ea typeface="+mj-ea"/>
                <a:cs typeface="+mj-cs"/>
              </a:defRPr>
            </a:lvl1pPr>
          </a:lstStyle>
          <a:p>
            <a:r>
              <a:rPr lang="en-US" dirty="0"/>
              <a:t>Half the groups (33% prevalence):</a:t>
            </a:r>
          </a:p>
        </p:txBody>
      </p:sp>
    </p:spTree>
    <p:extLst>
      <p:ext uri="{BB962C8B-B14F-4D97-AF65-F5344CB8AC3E}">
        <p14:creationId xmlns:p14="http://schemas.microsoft.com/office/powerpoint/2010/main" val="1695646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ANSWER 3 &amp;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33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05EBF2-EE6B-4EA2-BE76-B20A098B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033"/>
            <a:ext cx="10515600" cy="749655"/>
          </a:xfrm>
        </p:spPr>
        <p:txBody>
          <a:bodyPr/>
          <a:lstStyle/>
          <a:p>
            <a:r>
              <a:rPr lang="en-US" dirty="0" smtClean="0"/>
              <a:t>ANSWER 3: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875707-A684-49F8-902A-D10B1DDC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800" b="1" dirty="0"/>
              <a:t>1% prevalence </a:t>
            </a:r>
            <a:r>
              <a:rPr lang="en-US" sz="2800" dirty="0"/>
              <a:t>of focal lesions: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800" dirty="0"/>
              <a:t>PPV = 	5 (TP) x 100/154 (TP + FP) = </a:t>
            </a:r>
            <a:r>
              <a:rPr lang="en-US" sz="2800" b="1" dirty="0"/>
              <a:t>3%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NPV = 	2821 (TN) x </a:t>
            </a:r>
            <a:r>
              <a:rPr lang="en-US" sz="2800" dirty="0" smtClean="0"/>
              <a:t>100/2846 </a:t>
            </a:r>
            <a:r>
              <a:rPr lang="en-US" sz="2800" dirty="0"/>
              <a:t>(TN + FN) = </a:t>
            </a:r>
            <a:r>
              <a:rPr lang="en-US" sz="2800" b="1" dirty="0" smtClean="0"/>
              <a:t>99%</a:t>
            </a: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If you have a focal exam, you have a 3% chance of having a focal lesion (higher than 1%, but not much)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If you have a normal exam, you have a </a:t>
            </a:r>
            <a:r>
              <a:rPr lang="en-US" sz="2800" b="1" dirty="0" smtClean="0"/>
              <a:t>99% </a:t>
            </a:r>
            <a:r>
              <a:rPr lang="en-US" sz="2800" b="1" dirty="0"/>
              <a:t>chance of not having a </a:t>
            </a:r>
            <a:r>
              <a:rPr lang="en-US" sz="2800" b="1" dirty="0" smtClean="0"/>
              <a:t>lesion (same as before test) </a:t>
            </a: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7021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05EBF2-EE6B-4EA2-BE76-B20A098B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033"/>
            <a:ext cx="10515600" cy="749655"/>
          </a:xfrm>
        </p:spPr>
        <p:txBody>
          <a:bodyPr/>
          <a:lstStyle/>
          <a:p>
            <a:r>
              <a:rPr lang="en-US" dirty="0" smtClean="0"/>
              <a:t>ANSWER 4: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875707-A684-49F8-902A-D10B1DDC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lnSpc>
                <a:spcPct val="170000"/>
              </a:lnSpc>
              <a:spcBef>
                <a:spcPts val="0"/>
              </a:spcBef>
            </a:pPr>
            <a:r>
              <a:rPr lang="en-US" sz="2800" b="1" dirty="0"/>
              <a:t>33% prevalence </a:t>
            </a:r>
            <a:r>
              <a:rPr lang="en-US" sz="2800" dirty="0"/>
              <a:t>of focal lesion: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2800" dirty="0"/>
              <a:t>PPV = 	5 (TP) x 100/8 (TP + FP) = </a:t>
            </a:r>
            <a:r>
              <a:rPr lang="en-US" sz="2800" b="1" dirty="0"/>
              <a:t>63%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NPV = 	57 (TN) x 100/82 (TN + FN) = </a:t>
            </a:r>
            <a:r>
              <a:rPr lang="en-US" sz="2800" b="1" dirty="0"/>
              <a:t>70%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If you have a focal exam, you have a 63% chance of having a focal lesion (twice as good as base rate)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If you have a normal exam, you have a 70% chance of not having a lesion (about the same as base rate)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689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6898" y="2078148"/>
            <a:ext cx="3875396" cy="3795114"/>
          </a:xfrm>
        </p:spPr>
        <p:txBody>
          <a:bodyPr>
            <a:normAutofit/>
          </a:bodyPr>
          <a:lstStyle/>
          <a:p>
            <a:endParaRPr lang="en-US" sz="2800" dirty="0">
              <a:latin typeface="Lucida Sans Unicode" charset="0"/>
              <a:ea typeface="Lucida Sans Unicode" charset="0"/>
              <a:cs typeface="Lucida Sans Unicode" charset="0"/>
            </a:endParaRPr>
          </a:p>
          <a:p>
            <a:r>
              <a:rPr lang="en-US" sz="2800" dirty="0">
                <a:latin typeface="Lucida Sans Unicode" charset="0"/>
                <a:ea typeface="Lucida Sans Unicode" charset="0"/>
                <a:cs typeface="Lucida Sans Unicode" charset="0"/>
              </a:rPr>
              <a:t>The end.</a:t>
            </a:r>
          </a:p>
          <a:p>
            <a:endParaRPr lang="en-US" dirty="0">
              <a:latin typeface="Lucida Sans Unicode" charset="0"/>
              <a:ea typeface="Lucida Sans Unicode" charset="0"/>
              <a:cs typeface="Lucida Sans Unicode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9F48A4D-B871-41AD-A858-A12073527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802" y="976791"/>
            <a:ext cx="3916906" cy="550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24" y="999267"/>
            <a:ext cx="9674352" cy="822960"/>
          </a:xfrm>
        </p:spPr>
        <p:txBody>
          <a:bodyPr/>
          <a:lstStyle/>
          <a:p>
            <a:r>
              <a:rPr lang="en-US" dirty="0"/>
              <a:t>Objective-hour 2: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040" y="2209088"/>
            <a:ext cx="9674352" cy="4059936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 startAt="4"/>
            </a:pPr>
            <a:r>
              <a:rPr lang="en-US" sz="2800" dirty="0"/>
              <a:t>Using case study examples and clinical vignettes, calculate and interpret sensitivity, specificity, positive predictive value, and negative predictive value.</a:t>
            </a:r>
          </a:p>
        </p:txBody>
      </p:sp>
    </p:spTree>
    <p:extLst>
      <p:ext uri="{BB962C8B-B14F-4D97-AF65-F5344CB8AC3E}">
        <p14:creationId xmlns:p14="http://schemas.microsoft.com/office/powerpoint/2010/main" val="410302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66C6337-835B-46DF-B487-45DF4D177A1F}"/>
              </a:ext>
            </a:extLst>
          </p:cNvPr>
          <p:cNvSpPr/>
          <p:nvPr/>
        </p:nvSpPr>
        <p:spPr>
          <a:xfrm>
            <a:off x="776056" y="3160448"/>
            <a:ext cx="69386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marR="0" lvl="1" indent="-514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Lucida Sans Regular" panose="020B0602030504020204" pitchFamily="34" charset="0"/>
                <a:ea typeface="Times New Roman" panose="02020603050405020304" pitchFamily="18" charset="0"/>
              </a:rPr>
              <a:t>Create a table from the data on facial weakness from table 5 in the paper</a:t>
            </a:r>
          </a:p>
          <a:p>
            <a:pPr marL="971550" marR="0" lvl="1" indent="-5143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latin typeface="Lucida Sans Regular" panose="020B0602030504020204" pitchFamily="34" charset="0"/>
                <a:ea typeface="Times New Roman" panose="02020603050405020304" pitchFamily="18" charset="0"/>
              </a:rPr>
              <a:t>Calculate sensitivity and specificity </a:t>
            </a:r>
          </a:p>
          <a:p>
            <a:pPr marR="0"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Lucida Sans Regular" panose="020B0602030504020204" pitchFamily="34" charset="0"/>
              <a:ea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4B66E38-F223-478F-8C68-E9E612E28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784" y="939543"/>
            <a:ext cx="8605843" cy="22209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FEA403D-69A7-4471-BF16-7C88A169F4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056" y="3200274"/>
            <a:ext cx="4580878" cy="347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78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ANSWER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9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695676-F753-4497-892A-F75EED22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23230"/>
            <a:ext cx="10515600" cy="25201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Sensitivity: 8x100/46 = 17%</a:t>
            </a:r>
            <a:br>
              <a:rPr lang="en-US" dirty="0"/>
            </a:br>
            <a:r>
              <a:rPr lang="en-US" dirty="0"/>
              <a:t>Specificity: 18x100/19 = 95%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xmlns="" id="{1CA92948-E235-4E73-A571-38EFA4DBB84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758171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2177692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6090851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26192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Focal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62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Abnormal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(True </a:t>
                      </a:r>
                      <a:r>
                        <a:rPr lang="en-US" dirty="0" err="1"/>
                        <a:t>Pos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(False </a:t>
                      </a:r>
                      <a:r>
                        <a:rPr lang="en-US" dirty="0" err="1"/>
                        <a:t>Pos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25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 (False Neg)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(True Neg)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21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699200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21B0555B-709D-47A2-B8E3-E28C73966555}"/>
              </a:ext>
            </a:extLst>
          </p:cNvPr>
          <p:cNvSpPr txBox="1">
            <a:spLocks/>
          </p:cNvSpPr>
          <p:nvPr/>
        </p:nvSpPr>
        <p:spPr>
          <a:xfrm>
            <a:off x="838200" y="941033"/>
            <a:ext cx="10515600" cy="7496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Lucida Sans Regular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ANSWER 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3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05EBF2-EE6B-4EA2-BE76-B20A098B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5522"/>
            <a:ext cx="10515600" cy="785166"/>
          </a:xfrm>
        </p:spPr>
        <p:txBody>
          <a:bodyPr/>
          <a:lstStyle/>
          <a:p>
            <a:r>
              <a:rPr lang="en-US" dirty="0">
                <a:latin typeface="Lucida Sans Regular" panose="020B0602030504020204" pitchFamily="34" charset="0"/>
                <a:ea typeface="Times New Roman" panose="02020603050405020304" pitchFamily="18" charset="0"/>
              </a:rPr>
              <a:t>Calculate PPV and NPV: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875707-A684-49F8-902A-D10B1DDC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0" lvl="2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dirty="0"/>
              <a:t>PPV = 	</a:t>
            </a:r>
            <a:r>
              <a:rPr lang="en-US" sz="2800" u="sng" dirty="0"/>
              <a:t>true positives</a:t>
            </a:r>
            <a:r>
              <a:rPr lang="en-US" sz="2800" dirty="0"/>
              <a:t>	x 100</a:t>
            </a:r>
            <a:br>
              <a:rPr lang="en-US" sz="2800" dirty="0"/>
            </a:br>
            <a:r>
              <a:rPr lang="en-US" sz="2800" dirty="0"/>
              <a:t>		true positives + false positives</a:t>
            </a:r>
          </a:p>
          <a:p>
            <a:pPr marL="1371600" lvl="2" indent="-457200">
              <a:lnSpc>
                <a:spcPct val="110000"/>
              </a:lnSpc>
              <a:spcBef>
                <a:spcPts val="0"/>
              </a:spcBef>
            </a:pPr>
            <a:endParaRPr lang="en-US" sz="2800" dirty="0"/>
          </a:p>
          <a:p>
            <a:pPr marL="1371600" lvl="2" indent="-457200">
              <a:lnSpc>
                <a:spcPct val="110000"/>
              </a:lnSpc>
              <a:spcBef>
                <a:spcPts val="0"/>
              </a:spcBef>
            </a:pPr>
            <a:r>
              <a:rPr lang="en-US" sz="2800" dirty="0"/>
              <a:t>NPV = 	</a:t>
            </a:r>
            <a:r>
              <a:rPr lang="en-US" sz="2800" u="sng" dirty="0"/>
              <a:t>true negatives</a:t>
            </a:r>
            <a:r>
              <a:rPr lang="en-US" sz="2800" dirty="0"/>
              <a:t>	x 100</a:t>
            </a:r>
            <a:br>
              <a:rPr lang="en-US" sz="2800" dirty="0"/>
            </a:br>
            <a:r>
              <a:rPr lang="en-US" sz="2800" dirty="0"/>
              <a:t>		true negatives + false negatives</a:t>
            </a:r>
            <a:br>
              <a:rPr lang="en-US" sz="2800" dirty="0"/>
            </a:br>
            <a:r>
              <a:rPr lang="en-US" sz="2800" dirty="0"/>
              <a:t>			</a:t>
            </a:r>
            <a:endParaRPr lang="en-US" sz="2800" dirty="0">
              <a:latin typeface="Lucida Sans Regular" panose="020B0602030504020204" pitchFamily="34" charset="0"/>
              <a:ea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Lucida Sans Regular" panose="020B0602030504020204" pitchFamily="34" charset="0"/>
                <a:ea typeface="Times New Roman" panose="02020603050405020304" pitchFamily="18" charset="0"/>
              </a:rPr>
              <a:t>Interpret these values – Clinical implications?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8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ANSWER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60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05EBF2-EE6B-4EA2-BE76-B20A098B1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033"/>
            <a:ext cx="10515600" cy="749655"/>
          </a:xfrm>
        </p:spPr>
        <p:txBody>
          <a:bodyPr/>
          <a:lstStyle/>
          <a:p>
            <a:r>
              <a:rPr lang="en-US" dirty="0" smtClean="0"/>
              <a:t>ANSWER 2: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875707-A684-49F8-902A-D10B1DDC8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4947"/>
            <a:ext cx="10515600" cy="3022016"/>
          </a:xfrm>
        </p:spPr>
        <p:txBody>
          <a:bodyPr>
            <a:normAutofit fontScale="70000" lnSpcReduction="20000"/>
          </a:bodyPr>
          <a:lstStyle/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 smtClean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PPV </a:t>
            </a:r>
            <a:r>
              <a:rPr lang="en-US" sz="2800" dirty="0"/>
              <a:t>= 	8 (TP) x 100/9 (TP + FP) = </a:t>
            </a:r>
            <a:r>
              <a:rPr lang="en-US" sz="2800" b="1" dirty="0"/>
              <a:t>89%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/>
              <a:t>NPV = 	18 (TN) x 100/56 (TN + FN) = </a:t>
            </a:r>
            <a:r>
              <a:rPr lang="en-US" sz="2800" b="1" dirty="0"/>
              <a:t>32%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If you have a focal exam, you have an 89% likelihood of having a focal lesion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If you have a normal exam, you have a 32% chance of not having a lesion </a:t>
            </a:r>
            <a:r>
              <a:rPr lang="en-US" sz="2800" b="1" dirty="0" smtClean="0"/>
              <a:t>(you are still more likely to have a lesion!)</a:t>
            </a:r>
            <a:endParaRPr lang="en-US" sz="2800" dirty="0"/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xmlns="" id="{1CA92948-E235-4E73-A571-38EFA4DBB84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47558" y="1590340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758171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42177692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6090851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26192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Focal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Lesion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62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Abnormal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(True </a:t>
                      </a:r>
                      <a:r>
                        <a:rPr lang="en-US" dirty="0" err="1"/>
                        <a:t>Pos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(False </a:t>
                      </a:r>
                      <a:r>
                        <a:rPr lang="en-US" dirty="0" err="1"/>
                        <a:t>Pos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725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 (False Neg)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(True Neg)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21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699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53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B29579-5EBD-4D39-8B6B-C0B872D56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800" dirty="0"/>
              <a:t>What is the prevalence/Base Rate of focal lesions in the paper?</a:t>
            </a:r>
          </a:p>
          <a:p>
            <a:pPr lvl="1">
              <a:lnSpc>
                <a:spcPct val="150000"/>
              </a:lnSpc>
            </a:pPr>
            <a:r>
              <a:rPr lang="en-US" sz="3000" dirty="0"/>
              <a:t>Does this matter?</a:t>
            </a:r>
          </a:p>
          <a:p>
            <a:pPr lvl="1">
              <a:lnSpc>
                <a:spcPct val="150000"/>
              </a:lnSpc>
            </a:pPr>
            <a:r>
              <a:rPr lang="en-US" sz="3000" dirty="0"/>
              <a:t>What would happen if the prevalence of disease changed?</a:t>
            </a:r>
            <a:endParaRPr lang="en-US" sz="2800" dirty="0">
              <a:latin typeface="Lucida Sans Regular" panose="020B060203050402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64862"/>
      </p:ext>
    </p:extLst>
  </p:cSld>
  <p:clrMapOvr>
    <a:masterClrMapping/>
  </p:clrMapOvr>
</p:sld>
</file>

<file path=ppt/theme/theme1.xml><?xml version="1.0" encoding="utf-8"?>
<a:theme xmlns:a="http://schemas.openxmlformats.org/drawingml/2006/main" name="ESFCOM The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FCOM There" id="{D6572081-5F9B-0842-920D-761F5E7153D9}" vid="{E3432D0E-109B-1B46-A7D6-7F68D1E420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8889</TotalTime>
  <Words>279</Words>
  <Application>Microsoft Office PowerPoint</Application>
  <PresentationFormat>Widescreen</PresentationFormat>
  <Paragraphs>106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Grande</vt:lpstr>
      <vt:lpstr>Lucida Sans</vt:lpstr>
      <vt:lpstr>Lucida Sans Regular</vt:lpstr>
      <vt:lpstr>Lucida Sans Unicode</vt:lpstr>
      <vt:lpstr>Times New Roman</vt:lpstr>
      <vt:lpstr>ESFCOM There</vt:lpstr>
      <vt:lpstr>Assessing Validity and Reliability in Diagnostic and Screening Tests: Session 2</vt:lpstr>
      <vt:lpstr>Objective-hour 2:</vt:lpstr>
      <vt:lpstr>PowerPoint Presentation</vt:lpstr>
      <vt:lpstr>PowerPoint Presentation</vt:lpstr>
      <vt:lpstr>Sensitivity: 8x100/46 = 17% Specificity: 18x100/19 = 95%</vt:lpstr>
      <vt:lpstr>Calculate PPV and NPV: </vt:lpstr>
      <vt:lpstr>PowerPoint Presentation</vt:lpstr>
      <vt:lpstr>ANSWER 2:</vt:lpstr>
      <vt:lpstr>PowerPoint Presentation</vt:lpstr>
      <vt:lpstr>Half the groups (1% prevalence):</vt:lpstr>
      <vt:lpstr>PowerPoint Presentation</vt:lpstr>
      <vt:lpstr>ANSWER 3:</vt:lpstr>
      <vt:lpstr>ANSWER 4: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Population Health</dc:title>
  <dc:creator>Dunn, Jacklyn Sue</dc:creator>
  <cp:lastModifiedBy>Chaytor, Naomi Sage</cp:lastModifiedBy>
  <cp:revision>86</cp:revision>
  <cp:lastPrinted>2017-09-11T17:11:58Z</cp:lastPrinted>
  <dcterms:created xsi:type="dcterms:W3CDTF">2017-08-21T15:58:26Z</dcterms:created>
  <dcterms:modified xsi:type="dcterms:W3CDTF">2017-10-17T19:39:04Z</dcterms:modified>
</cp:coreProperties>
</file>